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2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6B6-6EBD-4AAE-9BC9-AC91C3E78C94}" type="datetimeFigureOut">
              <a:rPr lang="fr-FR" smtClean="0"/>
              <a:t>16/04/2019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4CAA8-9048-4E4F-BA95-870302E0BC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5295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6B6-6EBD-4AAE-9BC9-AC91C3E78C94}" type="datetimeFigureOut">
              <a:rPr lang="fr-FR" smtClean="0"/>
              <a:t>16/04/2019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4CAA8-9048-4E4F-BA95-870302E0BC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3143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6B6-6EBD-4AAE-9BC9-AC91C3E78C94}" type="datetimeFigureOut">
              <a:rPr lang="fr-FR" smtClean="0"/>
              <a:t>16/04/2019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4CAA8-9048-4E4F-BA95-870302E0BC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598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6B6-6EBD-4AAE-9BC9-AC91C3E78C94}" type="datetimeFigureOut">
              <a:rPr lang="fr-FR" smtClean="0"/>
              <a:t>16/04/2019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4CAA8-9048-4E4F-BA95-870302E0BC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8184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6B6-6EBD-4AAE-9BC9-AC91C3E78C94}" type="datetimeFigureOut">
              <a:rPr lang="fr-FR" smtClean="0"/>
              <a:t>16/04/2019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4CAA8-9048-4E4F-BA95-870302E0BC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0209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6B6-6EBD-4AAE-9BC9-AC91C3E78C94}" type="datetimeFigureOut">
              <a:rPr lang="fr-FR" smtClean="0"/>
              <a:t>16/04/2019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4CAA8-9048-4E4F-BA95-870302E0BC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5908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6B6-6EBD-4AAE-9BC9-AC91C3E78C94}" type="datetimeFigureOut">
              <a:rPr lang="fr-FR" smtClean="0"/>
              <a:t>16/04/2019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4CAA8-9048-4E4F-BA95-870302E0BC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1036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6B6-6EBD-4AAE-9BC9-AC91C3E78C94}" type="datetimeFigureOut">
              <a:rPr lang="fr-FR" smtClean="0"/>
              <a:t>16/04/2019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4CAA8-9048-4E4F-BA95-870302E0BC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8913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6B6-6EBD-4AAE-9BC9-AC91C3E78C94}" type="datetimeFigureOut">
              <a:rPr lang="fr-FR" smtClean="0"/>
              <a:t>16/04/2019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4CAA8-9048-4E4F-BA95-870302E0BC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113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6B6-6EBD-4AAE-9BC9-AC91C3E78C94}" type="datetimeFigureOut">
              <a:rPr lang="fr-FR" smtClean="0"/>
              <a:t>16/04/2019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4CAA8-9048-4E4F-BA95-870302E0BC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8195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6B6-6EBD-4AAE-9BC9-AC91C3E78C94}" type="datetimeFigureOut">
              <a:rPr lang="fr-FR" smtClean="0"/>
              <a:t>16/04/2019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4CAA8-9048-4E4F-BA95-870302E0BC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8101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7A26B6-6EBD-4AAE-9BC9-AC91C3E78C94}" type="datetimeFigureOut">
              <a:rPr lang="fr-FR" smtClean="0"/>
              <a:t>16/04/2019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54CAA8-9048-4E4F-BA95-870302E0BC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8611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7504" y="3138225"/>
            <a:ext cx="2168624" cy="273904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b="1" dirty="0" smtClean="0"/>
          </a:p>
          <a:p>
            <a:pPr algn="ctr"/>
            <a:r>
              <a:rPr lang="fr-FR" sz="1600" b="1" dirty="0" smtClean="0"/>
              <a:t>Taux de service clients</a:t>
            </a:r>
          </a:p>
          <a:p>
            <a:pPr algn="ctr"/>
            <a:endParaRPr lang="fr-FR" sz="1600" b="1" dirty="0" smtClean="0"/>
          </a:p>
          <a:p>
            <a:pPr algn="ctr"/>
            <a:endParaRPr lang="fr-FR" sz="1600" b="1" dirty="0"/>
          </a:p>
          <a:p>
            <a:pPr algn="ctr"/>
            <a:r>
              <a:rPr lang="fr-FR" sz="1600" dirty="0" smtClean="0"/>
              <a:t>En 2018, la valeur du taux de service était de 97,4 %,  alors que l’objectif fixé par le client était de 95 %.</a:t>
            </a:r>
            <a:endParaRPr lang="fr-FR" sz="1600" dirty="0"/>
          </a:p>
        </p:txBody>
      </p:sp>
      <p:sp>
        <p:nvSpPr>
          <p:cNvPr id="8" name="Rectangle 7"/>
          <p:cNvSpPr/>
          <p:nvPr/>
        </p:nvSpPr>
        <p:spPr>
          <a:xfrm>
            <a:off x="4572000" y="3149060"/>
            <a:ext cx="2168624" cy="272821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/>
              <a:t>% de pièces conformes - </a:t>
            </a:r>
            <a:r>
              <a:rPr lang="fr-FR" sz="1400" b="1" dirty="0" smtClean="0"/>
              <a:t>Secteur Ferroviaire -</a:t>
            </a:r>
          </a:p>
          <a:p>
            <a:pPr algn="ctr"/>
            <a:endParaRPr lang="fr-FR" sz="1600" b="1" dirty="0" smtClean="0"/>
          </a:p>
          <a:p>
            <a:pPr algn="ctr"/>
            <a:endParaRPr lang="fr-FR" sz="1600" b="1" dirty="0"/>
          </a:p>
          <a:p>
            <a:pPr algn="ctr"/>
            <a:r>
              <a:rPr lang="fr-FR" sz="1600" dirty="0" smtClean="0"/>
              <a:t>En 2018, 100% de pièces conformes sur 46 122 pièces livrées.</a:t>
            </a:r>
            <a:endParaRPr lang="fr-FR" sz="1600" dirty="0"/>
          </a:p>
        </p:txBody>
      </p:sp>
      <p:sp>
        <p:nvSpPr>
          <p:cNvPr id="10" name="Rectangle 9"/>
          <p:cNvSpPr/>
          <p:nvPr/>
        </p:nvSpPr>
        <p:spPr>
          <a:xfrm>
            <a:off x="6804248" y="3147284"/>
            <a:ext cx="2168624" cy="2729987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/>
              <a:t>% de pièces conformes - </a:t>
            </a:r>
            <a:r>
              <a:rPr lang="fr-FR" sz="1400" b="1" dirty="0" smtClean="0"/>
              <a:t>Secteur Aéronautique – </a:t>
            </a:r>
          </a:p>
          <a:p>
            <a:pPr algn="ctr"/>
            <a:endParaRPr lang="fr-FR" sz="1400" b="1" dirty="0" smtClean="0"/>
          </a:p>
          <a:p>
            <a:pPr algn="ctr"/>
            <a:endParaRPr lang="fr-FR" sz="1400" b="1" dirty="0"/>
          </a:p>
          <a:p>
            <a:pPr algn="ctr"/>
            <a:r>
              <a:rPr lang="fr-FR" sz="1600" dirty="0" smtClean="0"/>
              <a:t>En 2018, 100% des pièces conformes sur 83 894 pièces livrées.</a:t>
            </a:r>
            <a:endParaRPr lang="fr-FR" sz="1600" dirty="0"/>
          </a:p>
        </p:txBody>
      </p:sp>
      <p:sp>
        <p:nvSpPr>
          <p:cNvPr id="7" name="Rectangle 6"/>
          <p:cNvSpPr/>
          <p:nvPr/>
        </p:nvSpPr>
        <p:spPr>
          <a:xfrm>
            <a:off x="2331368" y="3140968"/>
            <a:ext cx="2168624" cy="27363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/>
              <a:t>N</a:t>
            </a:r>
          </a:p>
          <a:p>
            <a:pPr algn="ctr"/>
            <a:endParaRPr lang="fr-FR" sz="1600" b="1" dirty="0" smtClean="0"/>
          </a:p>
          <a:p>
            <a:pPr algn="ctr"/>
            <a:r>
              <a:rPr lang="fr-FR" sz="1600" b="1" dirty="0" smtClean="0"/>
              <a:t>Niveau PPM </a:t>
            </a:r>
          </a:p>
          <a:p>
            <a:pPr algn="ctr"/>
            <a:r>
              <a:rPr lang="fr-FR" sz="1600" b="1" dirty="0" smtClean="0"/>
              <a:t>- </a:t>
            </a:r>
            <a:r>
              <a:rPr lang="fr-FR" sz="1400" b="1" dirty="0" smtClean="0"/>
              <a:t>Secteur Automobile -</a:t>
            </a:r>
          </a:p>
          <a:p>
            <a:pPr algn="ctr"/>
            <a:endParaRPr lang="fr-FR" sz="1600" b="1" dirty="0"/>
          </a:p>
          <a:p>
            <a:pPr algn="ctr"/>
            <a:r>
              <a:rPr lang="fr-FR" sz="1600" dirty="0" smtClean="0"/>
              <a:t>En 2018, seulement 15 PPM alors que l’objectif fixé par le client PSA était de 50 PPM*.</a:t>
            </a:r>
          </a:p>
          <a:p>
            <a:pPr algn="ctr"/>
            <a:r>
              <a:rPr lang="fr-FR" sz="1200" dirty="0" smtClean="0"/>
              <a:t>*PPM : Pièces défectueuses par millions de pièces produites</a:t>
            </a:r>
          </a:p>
          <a:p>
            <a:pPr algn="ctr"/>
            <a:endParaRPr lang="fr-FR" sz="1600" dirty="0"/>
          </a:p>
        </p:txBody>
      </p:sp>
      <p:pic>
        <p:nvPicPr>
          <p:cNvPr id="18" name="Image 17"/>
          <p:cNvPicPr>
            <a:picLocks noChangeAspect="1"/>
          </p:cNvPicPr>
          <p:nvPr/>
        </p:nvPicPr>
        <p:blipFill rotWithShape="1">
          <a:blip r:embed="rId2">
            <a:grayscl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2041" t="8903" r="9247"/>
          <a:stretch/>
        </p:blipFill>
        <p:spPr>
          <a:xfrm>
            <a:off x="4861808" y="1916832"/>
            <a:ext cx="1582400" cy="1616828"/>
          </a:xfrm>
          <a:prstGeom prst="ellipse">
            <a:avLst/>
          </a:prstGeom>
        </p:spPr>
      </p:pic>
      <p:sp>
        <p:nvSpPr>
          <p:cNvPr id="19" name="Ellipse 18"/>
          <p:cNvSpPr/>
          <p:nvPr/>
        </p:nvSpPr>
        <p:spPr>
          <a:xfrm>
            <a:off x="7188158" y="2204864"/>
            <a:ext cx="1488298" cy="129614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7" name="Image 16"/>
          <p:cNvPicPr>
            <a:picLocks noChangeAspect="1"/>
          </p:cNvPicPr>
          <p:nvPr/>
        </p:nvPicPr>
        <p:blipFill>
          <a:blip r:embed="rId4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1956188"/>
            <a:ext cx="1544820" cy="1544820"/>
          </a:xfrm>
          <a:prstGeom prst="rect">
            <a:avLst/>
          </a:prstGeom>
          <a:ln w="0">
            <a:noFill/>
          </a:ln>
        </p:spPr>
      </p:pic>
      <p:sp>
        <p:nvSpPr>
          <p:cNvPr id="20" name="Ellipse 19"/>
          <p:cNvSpPr/>
          <p:nvPr/>
        </p:nvSpPr>
        <p:spPr>
          <a:xfrm>
            <a:off x="2651654" y="2204864"/>
            <a:ext cx="1488298" cy="129614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Ellipse 20"/>
          <p:cNvSpPr/>
          <p:nvPr/>
        </p:nvSpPr>
        <p:spPr>
          <a:xfrm>
            <a:off x="491414" y="2204864"/>
            <a:ext cx="1488298" cy="129614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2" name="Image 21"/>
          <p:cNvPicPr>
            <a:picLocks noChangeAspect="1"/>
          </p:cNvPicPr>
          <p:nvPr/>
        </p:nvPicPr>
        <p:blipFill rotWithShape="1">
          <a:blip r:embed="rId5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41" t="4858" r="7393" b="6758"/>
          <a:stretch/>
        </p:blipFill>
        <p:spPr>
          <a:xfrm>
            <a:off x="323528" y="2060848"/>
            <a:ext cx="1780861" cy="1376244"/>
          </a:xfrm>
          <a:prstGeom prst="ellipse">
            <a:avLst/>
          </a:prstGeom>
        </p:spPr>
      </p:pic>
      <p:pic>
        <p:nvPicPr>
          <p:cNvPr id="23" name="Image 22"/>
          <p:cNvPicPr>
            <a:picLocks noChangeAspect="1"/>
          </p:cNvPicPr>
          <p:nvPr/>
        </p:nvPicPr>
        <p:blipFill rotWithShape="1">
          <a:blip r:embed="rId6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98" t="14552" r="13798" b="14768"/>
          <a:stretch/>
        </p:blipFill>
        <p:spPr>
          <a:xfrm>
            <a:off x="2627784" y="1986244"/>
            <a:ext cx="1551709" cy="1514764"/>
          </a:xfrm>
          <a:prstGeom prst="ellipse">
            <a:avLst/>
          </a:prstGeom>
        </p:spPr>
      </p:pic>
      <p:sp>
        <p:nvSpPr>
          <p:cNvPr id="26" name="Rectangle 25"/>
          <p:cNvSpPr/>
          <p:nvPr/>
        </p:nvSpPr>
        <p:spPr>
          <a:xfrm>
            <a:off x="2331368" y="1196752"/>
            <a:ext cx="2168624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chemeClr val="tx1"/>
                </a:solidFill>
              </a:rPr>
              <a:t>QUALITÉ AUTOMOBILE</a:t>
            </a:r>
            <a:endParaRPr lang="fr-FR" sz="1400" b="1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1289" y="1196752"/>
            <a:ext cx="2195513" cy="74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0803" y="1196752"/>
            <a:ext cx="2195513" cy="74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15" y="1196752"/>
            <a:ext cx="2195513" cy="74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ZoneTexte 26"/>
          <p:cNvSpPr txBox="1"/>
          <p:nvPr/>
        </p:nvSpPr>
        <p:spPr>
          <a:xfrm>
            <a:off x="321275" y="1412776"/>
            <a:ext cx="20904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TAUX SERVICE CLIENT</a:t>
            </a:r>
            <a:endParaRPr lang="fr-FR" sz="1400" b="1" dirty="0"/>
          </a:p>
        </p:txBody>
      </p:sp>
      <p:sp>
        <p:nvSpPr>
          <p:cNvPr id="28" name="ZoneTexte 27"/>
          <p:cNvSpPr txBox="1"/>
          <p:nvPr/>
        </p:nvSpPr>
        <p:spPr>
          <a:xfrm>
            <a:off x="4716016" y="1412776"/>
            <a:ext cx="18582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 smtClean="0"/>
              <a:t>QUALITÉ FERROVIAIRE</a:t>
            </a:r>
            <a:endParaRPr lang="fr-FR" sz="1400" b="1" dirty="0"/>
          </a:p>
        </p:txBody>
      </p:sp>
      <p:sp>
        <p:nvSpPr>
          <p:cNvPr id="29" name="ZoneTexte 28"/>
          <p:cNvSpPr txBox="1"/>
          <p:nvPr/>
        </p:nvSpPr>
        <p:spPr>
          <a:xfrm>
            <a:off x="6876256" y="1412776"/>
            <a:ext cx="2503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QUALITÉ AÉRONAUTIQUE</a:t>
            </a:r>
            <a:endParaRPr lang="fr-FR" sz="1400" b="1" dirty="0"/>
          </a:p>
        </p:txBody>
      </p:sp>
    </p:spTree>
    <p:extLst>
      <p:ext uri="{BB962C8B-B14F-4D97-AF65-F5344CB8AC3E}">
        <p14:creationId xmlns:p14="http://schemas.microsoft.com/office/powerpoint/2010/main" val="156568784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117</Words>
  <Application>Microsoft Office PowerPoint</Application>
  <PresentationFormat>Affichage à l'écran 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Jeanne SCHIFFMACHER</dc:creator>
  <cp:lastModifiedBy>Jeanne SCHIFFMACHER</cp:lastModifiedBy>
  <cp:revision>6</cp:revision>
  <dcterms:created xsi:type="dcterms:W3CDTF">2019-04-16T09:33:47Z</dcterms:created>
  <dcterms:modified xsi:type="dcterms:W3CDTF">2019-04-16T10:19:25Z</dcterms:modified>
</cp:coreProperties>
</file>